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5" r:id="rId3"/>
    <p:sldId id="276" r:id="rId4"/>
    <p:sldId id="259" r:id="rId5"/>
    <p:sldId id="269" r:id="rId6"/>
    <p:sldId id="270" r:id="rId7"/>
    <p:sldId id="271" r:id="rId8"/>
    <p:sldId id="272" r:id="rId9"/>
    <p:sldId id="273" r:id="rId10"/>
    <p:sldId id="274" r:id="rId11"/>
    <p:sldId id="261" r:id="rId12"/>
    <p:sldId id="262" r:id="rId13"/>
    <p:sldId id="264" r:id="rId14"/>
    <p:sldId id="263" r:id="rId15"/>
    <p:sldId id="265" r:id="rId16"/>
    <p:sldId id="266" r:id="rId17"/>
    <p:sldId id="267" r:id="rId18"/>
    <p:sldId id="26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E0F96982-56E9-4490-9B98-22344D292CBD}" type="datetimeFigureOut">
              <a:rPr lang="ru-RU" smtClean="0"/>
              <a:t>30.07.2015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44D10CEC-797B-4607-8C2E-DF6AB82A2B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96982-56E9-4490-9B98-22344D292CBD}" type="datetimeFigureOut">
              <a:rPr lang="ru-RU" smtClean="0"/>
              <a:t>30.07.2015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10CEC-797B-4607-8C2E-DF6AB82A2B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96982-56E9-4490-9B98-22344D292CBD}" type="datetimeFigureOut">
              <a:rPr lang="ru-RU" smtClean="0"/>
              <a:t>30.07.2015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10CEC-797B-4607-8C2E-DF6AB82A2B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96982-56E9-4490-9B98-22344D292CBD}" type="datetimeFigureOut">
              <a:rPr lang="ru-RU" smtClean="0"/>
              <a:t>30.07.2015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10CEC-797B-4607-8C2E-DF6AB82A2B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96982-56E9-4490-9B98-22344D292CBD}" type="datetimeFigureOut">
              <a:rPr lang="ru-RU" smtClean="0"/>
              <a:t>30.07.2015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10CEC-797B-4607-8C2E-DF6AB82A2B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96982-56E9-4490-9B98-22344D292CBD}" type="datetimeFigureOut">
              <a:rPr lang="ru-RU" smtClean="0"/>
              <a:t>30.07.2015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10CEC-797B-4607-8C2E-DF6AB82A2B3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96982-56E9-4490-9B98-22344D292CBD}" type="datetimeFigureOut">
              <a:rPr lang="ru-RU" smtClean="0"/>
              <a:t>30.07.2015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10CEC-797B-4607-8C2E-DF6AB82A2B3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96982-56E9-4490-9B98-22344D292CBD}" type="datetimeFigureOut">
              <a:rPr lang="ru-RU" smtClean="0"/>
              <a:t>30.07.2015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10CEC-797B-4607-8C2E-DF6AB82A2B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96982-56E9-4490-9B98-22344D292CBD}" type="datetimeFigureOut">
              <a:rPr lang="ru-RU" smtClean="0"/>
              <a:t>30.07.2015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10CEC-797B-4607-8C2E-DF6AB82A2B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E0F96982-56E9-4490-9B98-22344D292CBD}" type="datetimeFigureOut">
              <a:rPr lang="ru-RU" smtClean="0"/>
              <a:t>30.07.2015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44D10CEC-797B-4607-8C2E-DF6AB82A2B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E0F96982-56E9-4490-9B98-22344D292CBD}" type="datetimeFigureOut">
              <a:rPr lang="ru-RU" smtClean="0"/>
              <a:t>30.07.2015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44D10CEC-797B-4607-8C2E-DF6AB82A2B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E0F96982-56E9-4490-9B98-22344D292CBD}" type="datetimeFigureOut">
              <a:rPr lang="ru-RU" smtClean="0"/>
              <a:t>30.07.2015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4D10CEC-797B-4607-8C2E-DF6AB82A2B3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&#1063;&#1072;&#1083;&#1082;&#1072;&#1096;&#1090;&#1080;&#1088;&#1080;&#1083;&#1075;&#1072;&#1085;%20&#1084;&#1072;&#1085;&#1090;&#1080;&#1179;&#1080;&#1081;%20&#1079;&#1072;&#1085;&#1078;&#1080;&#1088;&#1083;&#1072;&#1088;%20&#1082;&#1077;&#1090;&#1084;&#1072;.docx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&#1058;&#1091;&#1096;&#1091;&#1085;&#1095;a&#1083;a&#1088;%20a&#1089;o&#1089;&#1080;&#1076;a%20&#1084;a&#1090;&#1085;%20&#1090;&#1091;&#1079;&#1080;&#1096;.docx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&#1038;&#1179;&#1080;&#1090;&#1080;&#1096;%20&#1073;&#1118;&#1081;&#1080;&#1095;&#1072;%20&#1179;&#1118;&#1083;&#1083;&#1072;&#1085;&#1084;&#1072;.docx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&#1041;&#1077;&#1096;%20&#1084;&#1080;&#1085;&#1091;&#1090;&#1083;&#1080;&#1082;%20&#1101;&#1089;&#1089;&#1077;.docx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&#1050;&#1086;&#1085;&#1094;&#1077;&#1087;&#1090;&#1091;&#1072;&#1083;%20&#1078;&#1072;&#1076;&#1074;&#1072;&#1083;.docx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&#1058;-&#1095;&#1080;&#1079;&#1084;&#1072;.docx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&#1048;&#1082;&#1082;&#1080;%20&#1179;&#1080;&#1089;&#1084;&#1083;&#1080;%20&#1082;&#1091;&#1085;&#1076;&#1072;&#1083;&#1080;&#1082;&#1083;&#1072;&#1088;.docx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&#1069;&#1088;&#1082;&#1080;&#1085;%20&#1105;&#1079;&#1080;&#1096;.doc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340768"/>
            <a:ext cx="6624735" cy="2520280"/>
          </a:xfrm>
        </p:spPr>
        <p:txBody>
          <a:bodyPr>
            <a:noAutofit/>
          </a:bodyPr>
          <a:lstStyle/>
          <a:p>
            <a:r>
              <a:rPr lang="uz-Cyrl-UZ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ТАНҚИДИЙ ФИКРЛАШИНИ РИВОЖЛАНТИРИШ ТЕХНОЛОГИЯСИ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238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83226"/>
          </a:xfrm>
        </p:spPr>
        <p:txBody>
          <a:bodyPr>
            <a:noAutofit/>
          </a:bodyPr>
          <a:lstStyle/>
          <a:p>
            <a:r>
              <a:rPr lang="uz-Cyrl-UZ" sz="3200" b="1" dirty="0" smtClean="0">
                <a:latin typeface="Times New Roman" pitchFamily="18" charset="0"/>
                <a:cs typeface="Times New Roman" pitchFamily="18" charset="0"/>
              </a:rPr>
              <a:t>Танқидий фикрлашни ривожлантириш стратегиялари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0887042"/>
              </p:ext>
            </p:extLst>
          </p:nvPr>
        </p:nvGraphicFramePr>
        <p:xfrm>
          <a:off x="971600" y="1844825"/>
          <a:ext cx="7272807" cy="4358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24269"/>
                <a:gridCol w="2424269"/>
                <a:gridCol w="2424269"/>
              </a:tblGrid>
              <a:tr h="832243">
                <a:tc>
                  <a:txBody>
                    <a:bodyPr/>
                    <a:lstStyle/>
                    <a:p>
                      <a:pPr algn="ctr"/>
                      <a:r>
                        <a:rPr lang="uz-Cyrl-UZ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Даъват босқичида қўлланиладиган</a:t>
                      </a:r>
                      <a:r>
                        <a:rPr lang="uz-Cyrl-UZ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стратегиялар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z-Cyrl-UZ" b="1" dirty="0" smtClean="0">
                          <a:latin typeface="Times New Roman" pitchFamily="18" charset="0"/>
                          <a:cs typeface="Times New Roman" pitchFamily="18" charset="0"/>
                        </a:rPr>
                        <a:t>Англаш босқичида қўлланиладиган стратегиялар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z-Cyrl-UZ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Фикрлаш босқичида</a:t>
                      </a:r>
                      <a:r>
                        <a:rPr lang="uz-Cyrl-UZ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қўлланидиган стратегиялар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344220">
                <a:tc>
                  <a:txBody>
                    <a:bodyPr/>
                    <a:lstStyle/>
                    <a:p>
                      <a:pPr algn="ctr"/>
                      <a:r>
                        <a:rPr lang="uz-Cyrl-UZ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Эркин ёзиш.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uz-Cyrl-UZ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Кластер.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uz-Cyrl-UZ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Ақлий ҳужум.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uz-Cyrl-UZ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r>
                        <a:rPr lang="uz-Cyrl-UZ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-Б </a:t>
                      </a:r>
                      <a:r>
                        <a:rPr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чизмаси</a:t>
                      </a:r>
                      <a:r>
                        <a:rPr lang="uz-Cyrl-UZ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Чалкаштирилган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манти</a:t>
                      </a:r>
                      <a:r>
                        <a:rPr lang="uz-Cyrl-UZ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қ</a:t>
                      </a:r>
                      <a:r>
                        <a:rPr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ий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занжирлар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кет</a:t>
                      </a:r>
                      <a:r>
                        <a:rPr lang="uz-Cyrl-UZ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r>
                        <a:rPr lang="uz-Cyrl-UZ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кетлиги.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uz-Cyrl-UZ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Семантик хусусиятлар таҳлили.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z-Cyrl-UZ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Семантик хусусиятлар таҳлили.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uz-Cyrl-UZ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Б-Б-Б чизмаси.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uz-Cyrl-UZ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Ўқитиш бўйича қўлланма.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uz-Cyrl-UZ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Бир-бирига ўргатиш.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uz-Cyrl-UZ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Бир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r>
                        <a:rPr lang="uz-Cyrl-UZ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биридан сўраш.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uz-Cyrl-UZ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Икки қисмли кундаликлар.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z-Cyrl-UZ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Энг асосий тушунчалар, такрорлаш.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uz-Cyrl-UZ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r>
                        <a:rPr lang="uz-Cyrl-UZ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чизма.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uz-Cyrl-UZ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Концептуал жадвал.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uz-Cyrl-UZ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Венн диаграммаси.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uz-Cyrl-UZ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Нилуфар гули.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uz-Cyrl-UZ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Беш минутлик эссе.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uz-Cyrl-UZ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Ўн минутлик эссе.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542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817582"/>
            <a:ext cx="7416823" cy="1202485"/>
          </a:xfrm>
        </p:spPr>
        <p:txBody>
          <a:bodyPr>
            <a:normAutofit/>
          </a:bodyPr>
          <a:lstStyle/>
          <a:p>
            <a:r>
              <a:rPr lang="uz-Cyrl-UZ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Қуйида келтирилган методлар билан танишинг ва қайси </a:t>
            </a:r>
            <a:r>
              <a:rPr lang="uz-Cyrl-UZ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гуруҳга киришига қараб, оғзаки, кўргазмали ва амалий методларга </a:t>
            </a:r>
            <a:r>
              <a:rPr lang="uz-Cyrl-UZ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таснифланг</a:t>
            </a:r>
            <a:r>
              <a:rPr lang="uz-Cyrl-UZ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119256"/>
            <a:ext cx="7416824" cy="4046047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Машқ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2.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Ҳикоя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3.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Видеометод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4.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Мунозара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                      5. Дидактик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ўйинлар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6. Лаборатория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методи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                           7.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Суҳбат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8.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Тушунтириш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9.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Маъруза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10.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Китоб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билан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ишлаш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11. Иллюстрация. 12. Д</a:t>
            </a:r>
            <a:r>
              <a:rPr lang="uz-Cyrl-UZ" dirty="0" smtClean="0">
                <a:latin typeface="Times New Roman" pitchFamily="18" charset="0"/>
                <a:cs typeface="Times New Roman" pitchFamily="18" charset="0"/>
              </a:rPr>
              <a:t>ем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онстрация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7097976"/>
              </p:ext>
            </p:extLst>
          </p:nvPr>
        </p:nvGraphicFramePr>
        <p:xfrm>
          <a:off x="899592" y="3861048"/>
          <a:ext cx="7200801" cy="2160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00267"/>
                <a:gridCol w="2400267"/>
                <a:gridCol w="2400267"/>
              </a:tblGrid>
              <a:tr h="768085">
                <a:tc>
                  <a:txBody>
                    <a:bodyPr/>
                    <a:lstStyle/>
                    <a:p>
                      <a:pPr algn="ctr"/>
                      <a:r>
                        <a:rPr lang="uz-Cyrl-UZ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Оғзаки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z-Cyrl-UZ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Кўргазмали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z-Cyrl-UZ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Амалий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9215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55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764704"/>
            <a:ext cx="7344815" cy="1202485"/>
          </a:xfrm>
        </p:spPr>
        <p:txBody>
          <a:bodyPr>
            <a:normAutofit fontScale="90000"/>
          </a:bodyPr>
          <a:lstStyle/>
          <a:p>
            <a:r>
              <a:rPr lang="uz-Cyrl-UZ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Қуйида келтирилган </a:t>
            </a:r>
            <a:r>
              <a:rPr lang="uz-Cyrl-UZ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тушунча</a:t>
            </a:r>
            <a:r>
              <a:rPr lang="uz-Cyrl-UZ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лар билан танишинг ва улар асосида матн тузинг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119256"/>
            <a:ext cx="7272808" cy="3974039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uz-Cyrl-UZ" dirty="0" smtClean="0">
                <a:latin typeface="Times New Roman" pitchFamily="18" charset="0"/>
                <a:cs typeface="Times New Roman" pitchFamily="18" charset="0"/>
              </a:rPr>
              <a:t>1) Xoрaзм</a:t>
            </a:r>
            <a:r>
              <a:rPr lang="uz-Cyrl-UZ" dirty="0">
                <a:latin typeface="Times New Roman" pitchFamily="18" charset="0"/>
                <a:cs typeface="Times New Roman" pitchFamily="18" charset="0"/>
              </a:rPr>
              <a:t>, Бoғдoд aкaдемияси, рaсaдxoнa, ўнлик тизим, тўрт aмaл, aлгoритм, aлгебрa;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uz-Cyrl-UZ" dirty="0">
                <a:latin typeface="Times New Roman" pitchFamily="18" charset="0"/>
                <a:cs typeface="Times New Roman" pitchFamily="18" charset="0"/>
              </a:rPr>
              <a:t>2) сaккизтa aсaр, «Сaмoвий жисмлaрнинг ҳaрaкaти вa юлдузлaр илми», aстрoнoмиядaн қўллaнмa;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uz-Cyrl-UZ" dirty="0">
                <a:latin typeface="Times New Roman" pitchFamily="18" charset="0"/>
                <a:cs typeface="Times New Roman" pitchFamily="18" charset="0"/>
              </a:rPr>
              <a:t>3) Фoрoб, Дaмaшқ, Миср, 160дaн oртиқ aсaр;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uz-Cyrl-UZ" dirty="0">
                <a:latin typeface="Times New Roman" pitchFamily="18" charset="0"/>
                <a:cs typeface="Times New Roman" pitchFamily="18" charset="0"/>
              </a:rPr>
              <a:t>4) Кaт шaҳри, Мaъмун aкaдемияси, xoрижий тиллaр, 200гa яқин илмий aсaр, глoбус, «Қaдимги xaлқлaрдaн қoлгaн ёдгoрликлaр», «Ҳиндистoн», Ғaзнa;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5)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Сaйрaм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Ясси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23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ёш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Ҳикмaтлaр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335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459289"/>
          </a:xfrm>
        </p:spPr>
        <p:txBody>
          <a:bodyPr>
            <a:normAutofit/>
          </a:bodyPr>
          <a:lstStyle/>
          <a:p>
            <a:r>
              <a:rPr lang="uz-Cyrl-UZ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Қуйидаги </a:t>
            </a:r>
            <a:r>
              <a:rPr lang="uz-Cyrl-UZ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саволлар</a:t>
            </a:r>
            <a:r>
              <a:rPr lang="uz-Cyrl-UZ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билан танишинг ва юқорида баён этилган фикрлар асосида жавоб ёзинг 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492896"/>
            <a:ext cx="7272808" cy="3528391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uz-Cyrl-UZ" sz="3600" dirty="0" smtClean="0">
                <a:latin typeface="Times New Roman" pitchFamily="18" charset="0"/>
                <a:cs typeface="Times New Roman" pitchFamily="18" charset="0"/>
              </a:rPr>
              <a:t>1.Танқидий фикрлаш деганда </a:t>
            </a:r>
            <a:r>
              <a:rPr lang="uz-Cyrl-UZ" sz="3600" smtClean="0">
                <a:latin typeface="Times New Roman" pitchFamily="18" charset="0"/>
                <a:cs typeface="Times New Roman" pitchFamily="18" charset="0"/>
              </a:rPr>
              <a:t>нима тушинилади</a:t>
            </a:r>
            <a:r>
              <a:rPr lang="uz-Cyrl-UZ" sz="36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indent="0" algn="just">
              <a:buNone/>
            </a:pPr>
            <a:r>
              <a:rPr lang="uz-Cyrl-UZ" sz="3600" dirty="0" smtClean="0">
                <a:latin typeface="Times New Roman" pitchFamily="18" charset="0"/>
                <a:cs typeface="Times New Roman" pitchFamily="18" charset="0"/>
              </a:rPr>
              <a:t>2. Танқидий фикрлашни ривожлан-тириш стратегияларига нималар киради?</a:t>
            </a:r>
          </a:p>
          <a:p>
            <a:pPr marL="0" indent="0" algn="just">
              <a:buNone/>
            </a:pPr>
            <a:r>
              <a:rPr lang="uz-Cyrl-UZ" sz="36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uz-Cyrl-UZ" sz="3600" dirty="0">
                <a:latin typeface="Times New Roman" pitchFamily="18" charset="0"/>
                <a:cs typeface="Times New Roman" pitchFamily="18" charset="0"/>
              </a:rPr>
              <a:t>Танқидий фикрлашни ривожлан-тириш стратегияларининг </a:t>
            </a:r>
            <a:r>
              <a:rPr lang="uz-Cyrl-UZ" sz="3600" dirty="0" smtClean="0">
                <a:latin typeface="Times New Roman" pitchFamily="18" charset="0"/>
                <a:cs typeface="Times New Roman" pitchFamily="18" charset="0"/>
              </a:rPr>
              <a:t>асосий хусусияти нималардан иборат?</a:t>
            </a:r>
          </a:p>
          <a:p>
            <a:pPr marL="457200" indent="-457200" algn="just">
              <a:buAutoNum type="arabicPeriod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5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17582"/>
            <a:ext cx="7488831" cy="1202485"/>
          </a:xfrm>
        </p:spPr>
        <p:txBody>
          <a:bodyPr/>
          <a:lstStyle/>
          <a:p>
            <a:r>
              <a:rPr lang="uz-Cyrl-UZ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Топшириқ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119256"/>
            <a:ext cx="7344816" cy="390203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z-Cyrl-UZ" sz="3600" dirty="0" smtClean="0">
                <a:latin typeface="Times New Roman" pitchFamily="18" charset="0"/>
                <a:cs typeface="Times New Roman" pitchFamily="18" charset="0"/>
              </a:rPr>
              <a:t>Беш минут вақт давомида танқидий фикрлашни ривожлантириш стратегиялари ҳақида нимани билиб олганлигингиз ва сиз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барибир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жавобини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ололмаган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битта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саволни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вараққа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ёзинг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724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3" y="817582"/>
            <a:ext cx="7160676" cy="1202485"/>
          </a:xfrm>
        </p:spPr>
        <p:txBody>
          <a:bodyPr>
            <a:normAutofit fontScale="90000"/>
          </a:bodyPr>
          <a:lstStyle/>
          <a:p>
            <a:r>
              <a:rPr lang="uz-Cyrl-UZ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Қуйида келтирилган </a:t>
            </a:r>
            <a:r>
              <a:rPr lang="uz-Cyrl-UZ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жадвал </a:t>
            </a:r>
            <a:r>
              <a:rPr lang="uz-Cyrl-UZ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билан танишинг ва ўз билимингизга асосланиб уни тўлдиринг.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8616400"/>
              </p:ext>
            </p:extLst>
          </p:nvPr>
        </p:nvGraphicFramePr>
        <p:xfrm>
          <a:off x="971600" y="2132856"/>
          <a:ext cx="7272807" cy="385572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584176"/>
                <a:gridCol w="2160240"/>
                <a:gridCol w="2004446"/>
                <a:gridCol w="1523945"/>
              </a:tblGrid>
              <a:tr h="10117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Табақалар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Қайси</a:t>
                      </a: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гуруҳ</a:t>
                      </a: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вакили</a:t>
                      </a: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эканлиги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Табақасининг</a:t>
                      </a: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барқарорлиги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Турмуш</a:t>
                      </a: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тарзи</a:t>
                      </a: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даражаси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651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Браҳманлар</a:t>
                      </a:r>
                      <a:endParaRPr lang="ru-RU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z-Cyrl-UZ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z-Cyrl-UZ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z-Cyrl-UZ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651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Кшатрийлар</a:t>
                      </a:r>
                      <a:endParaRPr lang="ru-RU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z-Cyrl-UZ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z-Cyrl-UZ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651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Вайшилар</a:t>
                      </a:r>
                      <a:endParaRPr lang="ru-RU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z-Cyrl-UZ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z-Cyrl-UZ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651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Шудралар</a:t>
                      </a:r>
                      <a:endParaRPr lang="ru-RU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z-Cyrl-UZ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z-Cyrl-UZ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790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667202"/>
          </a:xfrm>
        </p:spPr>
        <p:txBody>
          <a:bodyPr>
            <a:normAutofit fontScale="90000"/>
          </a:bodyPr>
          <a:lstStyle/>
          <a:p>
            <a:r>
              <a:rPr lang="uz-Cyrl-UZ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Т-чизма</a:t>
            </a:r>
            <a:r>
              <a:rPr lang="uz-Cyrl-UZ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график органайзери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556792"/>
            <a:ext cx="7488832" cy="4536503"/>
          </a:xfrm>
        </p:spPr>
        <p:txBody>
          <a:bodyPr>
            <a:normAutofit fontScale="92500"/>
          </a:bodyPr>
          <a:lstStyle/>
          <a:p>
            <a:pPr marL="0" indent="442913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Т-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чизма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мунозара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вақтида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қўшалоқ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жавоблар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ҳа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йўқ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тарафдор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қарши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ёки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таққослаш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зид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жавобларни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ёзиш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учун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универсал график органайзер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ҳисобланади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Масалан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Хоразмшоҳнинг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мудофаа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режаси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матнини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тарафдор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қарши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тамойилига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асосланиб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ўқилганидан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сўнг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бир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жуфт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ўқувчи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қуйида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келтирилганидек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Т-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чизмани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тузиши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беш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минутдан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кейин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чизманинг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чап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томонида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Хоразмшоҳлар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давлатининг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сақлаб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қолиниши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учун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беш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минут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ичида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қанча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ўйлаб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топиш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мумкин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бўлган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шунча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сабабни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ёзиши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мумкин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Сўнгра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беш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минут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мобайнида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улар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фикрга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қарши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иложи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борича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кўп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сабабни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келтиришлари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керак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шу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вақт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охирида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улар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яна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беш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минут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мобайнида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ўз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Т-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чизмаларини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бошқа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жуфтлик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чизмалари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билан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таққослашлари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мумкин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240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817583"/>
            <a:ext cx="7344815" cy="523185"/>
          </a:xfrm>
        </p:spPr>
        <p:txBody>
          <a:bodyPr>
            <a:normAutofit fontScale="90000"/>
          </a:bodyPr>
          <a:lstStyle/>
          <a:p>
            <a:r>
              <a:rPr lang="ru-RU" sz="32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Икки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қисмли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кундаликлар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412776"/>
            <a:ext cx="7488832" cy="4824536"/>
          </a:xfrm>
        </p:spPr>
        <p:txBody>
          <a:bodyPr>
            <a:normAutofit fontScale="70000" lnSpcReduction="20000"/>
          </a:bodyPr>
          <a:lstStyle/>
          <a:p>
            <a:pPr marL="0" indent="442913" algn="just">
              <a:buNone/>
            </a:pPr>
            <a:r>
              <a:rPr lang="uz-Cyrl-UZ" sz="2900" dirty="0">
                <a:latin typeface="Times New Roman" pitchFamily="18" charset="0"/>
                <a:cs typeface="Times New Roman" pitchFamily="18" charset="0"/>
              </a:rPr>
              <a:t>Икки қисмли кундаликлар </a:t>
            </a:r>
            <a:r>
              <a:rPr lang="uz-Cyrl-UZ" sz="2900" dirty="0" smtClean="0">
                <a:latin typeface="Times New Roman" pitchFamily="18" charset="0"/>
                <a:cs typeface="Times New Roman" pitchFamily="18" charset="0"/>
              </a:rPr>
              <a:t>талабаларга </a:t>
            </a:r>
            <a:r>
              <a:rPr lang="uz-Cyrl-UZ" sz="2900" dirty="0">
                <a:latin typeface="Times New Roman" pitchFamily="18" charset="0"/>
                <a:cs typeface="Times New Roman" pitchFamily="18" charset="0"/>
              </a:rPr>
              <a:t>матн мазмунини ўз шахсий тажрибаси билан чамбарчас боғлаш, ўзининг табиий қизиқувчанлигини қондириш имконини беради.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Айниқса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талабалар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қандайдир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катта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матнни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уйда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ўқув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аудиториясидан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ташқари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ўқиб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чиқиш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топшириғини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олишганида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икки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қисмли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кундаликлар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фойдалидир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  <a:tabLst>
                <a:tab pos="442913" algn="l"/>
              </a:tabLst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Икки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қисмли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кундалик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учун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талабалар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ёзилмаган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қоғознинг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ўртасидан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тик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чизиқ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ўтказиб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уни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иккига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ажратишлари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керак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Коғознинг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чап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томонига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матннинг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қайси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қисми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уларга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энг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кўп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таассурот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қолдирганини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қайд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этишади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Эҳтимол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, у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қандайдир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хотирани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уйғотар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ёки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ҳаётларида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юз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берган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воқеаларни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эсга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туширар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ёки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шунчаки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таажжубга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солар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Ёхуд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уларнинг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қалбида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кескин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норозилик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ҳиссини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уйғотар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Ўнг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томонида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улар 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шарҳ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беришлари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керак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айни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шу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цитатани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ёзишга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уларни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нима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нарса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мажбур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этди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Уларга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қандай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фикрлар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уйғотди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? Шу 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муносабат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билан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уларда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қандай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савол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туғилди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Қисқаси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матнни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ўқиркан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талабалар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вақти-вақти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билан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тўхташлари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ва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ўзларининг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қўшалоқ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кундаликларида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шундай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белгилар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қўйиб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боришлари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керак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983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5203706"/>
          </a:xfrm>
        </p:spPr>
        <p:txBody>
          <a:bodyPr/>
          <a:lstStyle/>
          <a:p>
            <a:r>
              <a:rPr lang="uz-Cyrl-UZ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ЭЪТИБОРЛАРИНГИЗ УЧУН РАҲМАТ!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946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РЕЖА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2119257"/>
            <a:ext cx="6543829" cy="3603812"/>
          </a:xfrm>
        </p:spPr>
        <p:txBody>
          <a:bodyPr>
            <a:normAutofit/>
          </a:bodyPr>
          <a:lstStyle/>
          <a:p>
            <a:pPr lvl="0" algn="just"/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Тан</a:t>
            </a:r>
            <a:r>
              <a:rPr lang="uz-Cyrl-UZ" sz="3200" dirty="0">
                <a:latin typeface="Times New Roman" pitchFamily="18" charset="0"/>
                <a:cs typeface="Times New Roman" pitchFamily="18" charset="0"/>
              </a:rPr>
              <a:t>қидий фикрлашнинг мазмун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uz-Cyrl-UZ" sz="3200" dirty="0">
                <a:latin typeface="Times New Roman" pitchFamily="18" charset="0"/>
                <a:cs typeface="Times New Roman" pitchFamily="18" charset="0"/>
              </a:rPr>
              <a:t>моҳияти.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uz-Cyrl-UZ" sz="3200" dirty="0">
                <a:latin typeface="Times New Roman" pitchFamily="18" charset="0"/>
                <a:cs typeface="Times New Roman" pitchFamily="18" charset="0"/>
              </a:rPr>
              <a:t>Танқидий фикрлашни </a:t>
            </a:r>
            <a:r>
              <a:rPr lang="uz-Cyrl-UZ" sz="3200" dirty="0" smtClean="0">
                <a:latin typeface="Times New Roman" pitchFamily="18" charset="0"/>
                <a:cs typeface="Times New Roman" pitchFamily="18" charset="0"/>
              </a:rPr>
              <a:t>ривожлан-тириш </a:t>
            </a:r>
            <a:r>
              <a:rPr lang="uz-Cyrl-UZ" sz="3200" dirty="0">
                <a:latin typeface="Times New Roman" pitchFamily="18" charset="0"/>
                <a:cs typeface="Times New Roman" pitchFamily="18" charset="0"/>
              </a:rPr>
              <a:t>босқичлари.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z-Cyrl-UZ" sz="3200" dirty="0">
                <a:latin typeface="Times New Roman" pitchFamily="18" charset="0"/>
                <a:cs typeface="Times New Roman" pitchFamily="18" charset="0"/>
              </a:rPr>
              <a:t>Танқидий фикрлашни </a:t>
            </a:r>
            <a:r>
              <a:rPr lang="uz-Cyrl-UZ" sz="3200" dirty="0" smtClean="0">
                <a:latin typeface="Times New Roman" pitchFamily="18" charset="0"/>
                <a:cs typeface="Times New Roman" pitchFamily="18" charset="0"/>
              </a:rPr>
              <a:t>ривожлан-тириш </a:t>
            </a:r>
            <a:r>
              <a:rPr lang="uz-Cyrl-UZ" sz="3200" dirty="0">
                <a:latin typeface="Times New Roman" pitchFamily="18" charset="0"/>
                <a:cs typeface="Times New Roman" pitchFamily="18" charset="0"/>
              </a:rPr>
              <a:t>стратегиялари.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889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АДАБИЁТЛАР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119257"/>
            <a:ext cx="7056784" cy="3603812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Джени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Стил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Керт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Мередис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Чарльз Темпл. Проект: Чтение и письмо для развития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крытического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мышления. Пособия 1-7. Бишкек, 2000. </a:t>
            </a:r>
          </a:p>
          <a:p>
            <a:pPr lvl="0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Дайана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Халпери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Психолоия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крытического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мышления.-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Сант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-Петербург, 2000. 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Дэвид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Клустер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Танқидий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фикрлаш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нима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Таржимон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К.Ишматов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 СОРОС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Танқидий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фикрлаш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асослари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дастури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Фарберман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Б.Л.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бошқ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Олий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ўқув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юртларида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ўқитишнинг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замонавий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усуллари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– Т., 2002.</a:t>
            </a:r>
          </a:p>
          <a:p>
            <a:pPr lvl="0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Халқаро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очиқ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жамияти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институтининг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Танқидий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фикрлашни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ривожлантириш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асослари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дастури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– Т., 2002. 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3470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5" y="817583"/>
            <a:ext cx="7232684" cy="883226"/>
          </a:xfrm>
        </p:spPr>
        <p:txBody>
          <a:bodyPr/>
          <a:lstStyle/>
          <a:p>
            <a:r>
              <a:rPr lang="uz-Cyrl-UZ" b="1" dirty="0">
                <a:solidFill>
                  <a:srgbClr val="00B050"/>
                </a:solidFill>
              </a:rPr>
              <a:t>М</a:t>
            </a:r>
            <a:r>
              <a:rPr lang="uz-Cyrl-UZ" b="1" dirty="0" smtClean="0">
                <a:solidFill>
                  <a:srgbClr val="00B050"/>
                </a:solidFill>
              </a:rPr>
              <a:t>отивация босқичи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119256"/>
            <a:ext cx="7272808" cy="397403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z-Cyrl-UZ" sz="3600" dirty="0" smtClean="0">
                <a:latin typeface="Times New Roman" pitchFamily="18" charset="0"/>
                <a:cs typeface="Times New Roman" pitchFamily="18" charset="0"/>
              </a:rPr>
              <a:t>Топшириқ: беш минут вақт </a:t>
            </a:r>
            <a:r>
              <a:rPr lang="uz-Cyrl-UZ" sz="3600" smtClean="0">
                <a:latin typeface="Times New Roman" pitchFamily="18" charset="0"/>
                <a:cs typeface="Times New Roman" pitchFamily="18" charset="0"/>
              </a:rPr>
              <a:t>давомида “Танқидий фикрлашни ривожлантириш стратегиялари ҳақида </a:t>
            </a:r>
            <a:r>
              <a:rPr lang="uz-Cyrl-UZ" sz="3600" dirty="0" smtClean="0">
                <a:latin typeface="Times New Roman" pitchFamily="18" charset="0"/>
                <a:cs typeface="Times New Roman" pitchFamily="18" charset="0"/>
              </a:rPr>
              <a:t>нималарни биламан?” мавзусида ўз </a:t>
            </a:r>
            <a:r>
              <a:rPr lang="uz-Cyrl-UZ" sz="3600" dirty="0" smtClean="0"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фикрларингиз</a:t>
            </a:r>
            <a:r>
              <a:rPr lang="uz-Cyrl-UZ" sz="3600" dirty="0" smtClean="0">
                <a:latin typeface="Times New Roman" pitchFamily="18" charset="0"/>
                <a:cs typeface="Times New Roman" pitchFamily="18" charset="0"/>
              </a:rPr>
              <a:t>ни қоғозга ёзинг.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81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17582"/>
            <a:ext cx="7232685" cy="1202485"/>
          </a:xfrm>
        </p:spPr>
        <p:txBody>
          <a:bodyPr>
            <a:normAutofit fontScale="90000"/>
          </a:bodyPr>
          <a:lstStyle/>
          <a:p>
            <a:r>
              <a:rPr lang="uz-Cyrl-UZ" sz="2800" b="1" dirty="0" smtClean="0">
                <a:latin typeface="Times New Roman" pitchFamily="18" charset="0"/>
                <a:cs typeface="Times New Roman" pitchFamily="18" charset="0"/>
              </a:rPr>
              <a:t>Танқидий фикрлашни ривожлантиришга таъсир этувчи ақлий фаолият кўникмалари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916832"/>
            <a:ext cx="7344816" cy="4248472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Эсда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сақлаш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энг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муҳим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фикрлаш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жараёни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бўлиб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бусиз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ўқув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жараёнини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амалга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ошириб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бўлмайди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лекин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танқидий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фикрлашдан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тубдан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фарқ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қилади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Компьютернинг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хотираси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ҳар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биримизникидан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анчагина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яхшироқ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лекин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эсда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сақлаш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танқидий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фикрлашни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билдирмайди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Ўқув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жараёнини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усиз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амалга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ошириб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бўлмайдиган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нотанқидий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фикрлаш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турларидан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яна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бири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мураккаб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ғояларни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тушуниш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билан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боғлиқ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Танқидий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фикрлаш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тушунчасига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мос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келмайдиган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яна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бир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фикрлаш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тури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ижодий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ёки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ички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ҳис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билан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интуитив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сезиб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фикрлашдир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Спортчи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рассом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мусиқачилар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миясида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ҳам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мураккаб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фикрлаш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жараёни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содир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бўлади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лекин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улар 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буни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ҳатто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сезмайдилар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ҳам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568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817583"/>
            <a:ext cx="7344815" cy="667201"/>
          </a:xfrm>
        </p:spPr>
        <p:txBody>
          <a:bodyPr>
            <a:normAutofit/>
          </a:bodyPr>
          <a:lstStyle/>
          <a:p>
            <a:r>
              <a:rPr lang="uz-Cyrl-UZ" sz="2800" b="1" dirty="0" smtClean="0">
                <a:latin typeface="Times New Roman" pitchFamily="18" charset="0"/>
                <a:cs typeface="Times New Roman" pitchFamily="18" charset="0"/>
              </a:rPr>
              <a:t>“Танқидий фикрлаш” тушунчаси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628800"/>
            <a:ext cx="7272808" cy="4464495"/>
          </a:xfrm>
        </p:spPr>
        <p:txBody>
          <a:bodyPr>
            <a:normAutofit lnSpcReduction="10000"/>
          </a:bodyPr>
          <a:lstStyle/>
          <a:p>
            <a:pPr marL="0" indent="442913" algn="just">
              <a:buNone/>
            </a:pPr>
            <a:r>
              <a:rPr lang="uz-Cyrl-UZ" dirty="0" smtClean="0">
                <a:latin typeface="Times New Roman" pitchFamily="18" charset="0"/>
                <a:cs typeface="Times New Roman" pitchFamily="18" charset="0"/>
              </a:rPr>
              <a:t>Танқидий фикрлаш – ахборотларни ўзлаштиришдан бошланадиган ва хулоса чиқариш билан тугалланадиган мураккаб ўйлаш жараёни. Бироқ танқидий фикрлаш – билиш фаолиятининг юқори даражаси сифатида талабаларда матн билан ишлаш кўникмасини ривожлантиришга, оғзаки ва ёзма нутқни эгаллашга, мазкур матн бўйича курсдошлари билан биргаликда ҳаракатда бўлишига қаратилган педагогик технология... Танқидий фикрлаш – ўқув аудиториясидаги руҳиятни ўзгартира оладиган стратегиялар мажмуидир, яъни машғулот ўқитувчи ва талабаларнинг ижодхонасига айланади.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41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3" y="817583"/>
            <a:ext cx="7160676" cy="451177"/>
          </a:xfrm>
        </p:spPr>
        <p:txBody>
          <a:bodyPr>
            <a:normAutofit/>
          </a:bodyPr>
          <a:lstStyle/>
          <a:p>
            <a:r>
              <a:rPr lang="uz-Cyrl-UZ" sz="2000" b="1" dirty="0" smtClean="0">
                <a:latin typeface="Times New Roman" pitchFamily="18" charset="0"/>
                <a:cs typeface="Times New Roman" pitchFamily="18" charset="0"/>
              </a:rPr>
              <a:t>Танқидий фикрлашни ривожлантириш шарт-шароитлари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340768"/>
            <a:ext cx="7416824" cy="4824535"/>
          </a:xfrm>
        </p:spPr>
        <p:txBody>
          <a:bodyPr>
            <a:normAutofit fontScale="62500" lnSpcReduction="20000"/>
          </a:bodyPr>
          <a:lstStyle/>
          <a:p>
            <a:pPr lvl="0" algn="just"/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Танқидий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фикрлаш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тажрибасини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орттиришга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вақт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ва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имконият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бериш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/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Талабаларга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фикрлаш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имкониятини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бериш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/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Турли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ғоя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ва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фикрларни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қабул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қилиш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/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Ўқув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жараёнида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талабаларнинг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фаол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қатнашишларига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имкон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бериш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/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Талабаларни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уларнинг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устидан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ҳеч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ким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кулмаслигига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ишонтириш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/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Ҳар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бир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талабани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танқидий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мулоҳаза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юритишга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қодир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эканлигига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ишонтириш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/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Танқидий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фикрлаш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пайдо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бўлишини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қадрлаш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Шу </a:t>
            </a:r>
            <a:r>
              <a:rPr lang="ru-RU" sz="3000" b="1" dirty="0" err="1">
                <a:latin typeface="Times New Roman" pitchFamily="18" charset="0"/>
                <a:cs typeface="Times New Roman" pitchFamily="18" charset="0"/>
              </a:rPr>
              <a:t>билан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err="1">
                <a:latin typeface="Times New Roman" pitchFamily="18" charset="0"/>
                <a:cs typeface="Times New Roman" pitchFamily="18" charset="0"/>
              </a:rPr>
              <a:t>бирга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000" b="1" dirty="0" err="1" smtClean="0">
                <a:latin typeface="Times New Roman" pitchFamily="18" charset="0"/>
                <a:cs typeface="Times New Roman" pitchFamily="18" charset="0"/>
              </a:rPr>
              <a:t>талабалар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:  </a:t>
            </a:r>
          </a:p>
          <a:p>
            <a:pPr lvl="0" algn="just"/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Ўз-ўзига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ишончни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ривожлантириб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ўз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ғоя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ва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фикрларининг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қимматини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тушинишлари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керак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/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Таълим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жараёнида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фаол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қатнашишлари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лозим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/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Турли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фикрларни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ҳурмат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билан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эшитишлари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керак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/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Ўз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мулоҳазаларини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шакллантиришга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тайёр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бўлишлари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ёки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ундан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ўзларини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тийишлари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лозим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314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17583"/>
            <a:ext cx="7488831" cy="811218"/>
          </a:xfrm>
        </p:spPr>
        <p:txBody>
          <a:bodyPr>
            <a:normAutofit/>
          </a:bodyPr>
          <a:lstStyle/>
          <a:p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Танқидий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фикрлашнинг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элементлари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628800"/>
            <a:ext cx="7344816" cy="4536503"/>
          </a:xfrm>
        </p:spPr>
        <p:txBody>
          <a:bodyPr>
            <a:noAutofit/>
          </a:bodyPr>
          <a:lstStyle/>
          <a:p>
            <a:pPr lvl="0" algn="just"/>
            <a:r>
              <a:rPr lang="ru-RU" sz="2700" dirty="0" err="1">
                <a:latin typeface="Times New Roman" pitchFamily="18" charset="0"/>
                <a:cs typeface="Times New Roman" pitchFamily="18" charset="0"/>
              </a:rPr>
              <a:t>танқидий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700" dirty="0" err="1">
                <a:latin typeface="Times New Roman" pitchFamily="18" charset="0"/>
                <a:cs typeface="Times New Roman" pitchFamily="18" charset="0"/>
              </a:rPr>
              <a:t>фикрлаш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700" dirty="0" err="1">
                <a:latin typeface="Times New Roman" pitchFamily="18" charset="0"/>
                <a:cs typeface="Times New Roman" pitchFamily="18" charset="0"/>
              </a:rPr>
              <a:t>бу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>
                <a:latin typeface="Times New Roman" pitchFamily="18" charset="0"/>
                <a:cs typeface="Times New Roman" pitchFamily="18" charset="0"/>
              </a:rPr>
              <a:t>мустақил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>
                <a:latin typeface="Times New Roman" pitchFamily="18" charset="0"/>
                <a:cs typeface="Times New Roman" pitchFamily="18" charset="0"/>
              </a:rPr>
              <a:t>фикрлашдир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algn="just"/>
            <a:r>
              <a:rPr lang="ru-RU" sz="2700" dirty="0" err="1">
                <a:latin typeface="Times New Roman" pitchFamily="18" charset="0"/>
                <a:cs typeface="Times New Roman" pitchFamily="18" charset="0"/>
              </a:rPr>
              <a:t>ахборот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700" dirty="0" err="1">
                <a:latin typeface="Times New Roman" pitchFamily="18" charset="0"/>
                <a:cs typeface="Times New Roman" pitchFamily="18" charset="0"/>
              </a:rPr>
              <a:t>танқидий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>
                <a:latin typeface="Times New Roman" pitchFamily="18" charset="0"/>
                <a:cs typeface="Times New Roman" pitchFamily="18" charset="0"/>
              </a:rPr>
              <a:t>фикрлашнинг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>
                <a:latin typeface="Times New Roman" pitchFamily="18" charset="0"/>
                <a:cs typeface="Times New Roman" pitchFamily="18" charset="0"/>
              </a:rPr>
              <a:t>бошланишидир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algn="just"/>
            <a:r>
              <a:rPr lang="ru-RU" sz="2700" dirty="0" err="1">
                <a:latin typeface="Times New Roman" pitchFamily="18" charset="0"/>
                <a:cs typeface="Times New Roman" pitchFamily="18" charset="0"/>
              </a:rPr>
              <a:t>танқидий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700" dirty="0" err="1">
                <a:latin typeface="Times New Roman" pitchFamily="18" charset="0"/>
                <a:cs typeface="Times New Roman" pitchFamily="18" charset="0"/>
              </a:rPr>
              <a:t>фикрлаш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>
                <a:latin typeface="Times New Roman" pitchFamily="18" charset="0"/>
                <a:cs typeface="Times New Roman" pitchFamily="18" charset="0"/>
              </a:rPr>
              <a:t>саволнинг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>
                <a:latin typeface="Times New Roman" pitchFamily="18" charset="0"/>
                <a:cs typeface="Times New Roman" pitchFamily="18" charset="0"/>
              </a:rPr>
              <a:t>қўйилиши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>
                <a:latin typeface="Times New Roman" pitchFamily="18" charset="0"/>
                <a:cs typeface="Times New Roman" pitchFamily="18" charset="0"/>
              </a:rPr>
              <a:t>ва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>
                <a:latin typeface="Times New Roman" pitchFamily="18" charset="0"/>
                <a:cs typeface="Times New Roman" pitchFamily="18" charset="0"/>
              </a:rPr>
              <a:t>ҳал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>
                <a:latin typeface="Times New Roman" pitchFamily="18" charset="0"/>
                <a:cs typeface="Times New Roman" pitchFamily="18" charset="0"/>
              </a:rPr>
              <a:t>қилиниши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>
                <a:latin typeface="Times New Roman" pitchFamily="18" charset="0"/>
                <a:cs typeface="Times New Roman" pitchFamily="18" charset="0"/>
              </a:rPr>
              <a:t>зарур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>
                <a:latin typeface="Times New Roman" pitchFamily="18" charset="0"/>
                <a:cs typeface="Times New Roman" pitchFamily="18" charset="0"/>
              </a:rPr>
              <a:t>бўлган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>
                <a:latin typeface="Times New Roman" pitchFamily="18" charset="0"/>
                <a:cs typeface="Times New Roman" pitchFamily="18" charset="0"/>
              </a:rPr>
              <a:t>муаммони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>
                <a:latin typeface="Times New Roman" pitchFamily="18" charset="0"/>
                <a:cs typeface="Times New Roman" pitchFamily="18" charset="0"/>
              </a:rPr>
              <a:t>аниқлашдан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бошланади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algn="just"/>
            <a:r>
              <a:rPr lang="ru-RU" sz="2700" dirty="0" err="1">
                <a:latin typeface="Times New Roman" pitchFamily="18" charset="0"/>
                <a:cs typeface="Times New Roman" pitchFamily="18" charset="0"/>
              </a:rPr>
              <a:t>танқидий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700" dirty="0" err="1">
                <a:latin typeface="Times New Roman" pitchFamily="18" charset="0"/>
                <a:cs typeface="Times New Roman" pitchFamily="18" charset="0"/>
              </a:rPr>
              <a:t>фикрлаш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>
                <a:latin typeface="Times New Roman" pitchFamily="18" charset="0"/>
                <a:cs typeface="Times New Roman" pitchFamily="18" charset="0"/>
              </a:rPr>
              <a:t>ишончли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>
                <a:latin typeface="Times New Roman" pitchFamily="18" charset="0"/>
                <a:cs typeface="Times New Roman" pitchFamily="18" charset="0"/>
              </a:rPr>
              <a:t>далилларга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700" dirty="0" err="1">
                <a:latin typeface="Times New Roman" pitchFamily="18" charset="0"/>
                <a:cs typeface="Times New Roman" pitchFamily="18" charset="0"/>
              </a:rPr>
              <a:t>интилади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algn="just"/>
            <a:r>
              <a:rPr lang="ru-RU" sz="2700" dirty="0" err="1">
                <a:latin typeface="Times New Roman" pitchFamily="18" charset="0"/>
                <a:cs typeface="Times New Roman" pitchFamily="18" charset="0"/>
              </a:rPr>
              <a:t>танқидий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>
                <a:latin typeface="Times New Roman" pitchFamily="18" charset="0"/>
                <a:cs typeface="Times New Roman" pitchFamily="18" charset="0"/>
              </a:rPr>
              <a:t>фикрлаш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700" dirty="0" err="1">
                <a:latin typeface="Times New Roman" pitchFamily="18" charset="0"/>
                <a:cs typeface="Times New Roman" pitchFamily="18" charset="0"/>
              </a:rPr>
              <a:t>ижтимоий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err="1">
                <a:latin typeface="Times New Roman" pitchFamily="18" charset="0"/>
                <a:cs typeface="Times New Roman" pitchFamily="18" charset="0"/>
              </a:rPr>
              <a:t>фикрлашдир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600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5" y="817583"/>
            <a:ext cx="7232684" cy="523185"/>
          </a:xfrm>
        </p:spPr>
        <p:txBody>
          <a:bodyPr>
            <a:normAutofit/>
          </a:bodyPr>
          <a:lstStyle/>
          <a:p>
            <a:r>
              <a:rPr lang="uz-Cyrl-UZ" sz="2000" b="1" dirty="0" smtClean="0">
                <a:latin typeface="Times New Roman" pitchFamily="18" charset="0"/>
                <a:cs typeface="Times New Roman" pitchFamily="18" charset="0"/>
              </a:rPr>
              <a:t>Танқидий фикрлашни ривожлантириш босқичлари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6998499"/>
              </p:ext>
            </p:extLst>
          </p:nvPr>
        </p:nvGraphicFramePr>
        <p:xfrm>
          <a:off x="827585" y="1412777"/>
          <a:ext cx="7416822" cy="46805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72274"/>
                <a:gridCol w="2472274"/>
                <a:gridCol w="2472274"/>
              </a:tblGrid>
              <a:tr h="399368">
                <a:tc>
                  <a:txBody>
                    <a:bodyPr/>
                    <a:lstStyle/>
                    <a:p>
                      <a:pPr algn="ctr"/>
                      <a:r>
                        <a:rPr lang="uz-Cyrl-U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Чақириқ</a:t>
                      </a:r>
                      <a:r>
                        <a:rPr lang="uz-Cyrl-UZ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(Даъват)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z-Cyrl-U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Англаш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z-Cyrl-UZ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Фикрлаш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281151">
                <a:tc>
                  <a:txBody>
                    <a:bodyPr/>
                    <a:lstStyle/>
                    <a:p>
                      <a:pPr algn="just"/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 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Янги </a:t>
                      </a:r>
                      <a:r>
                        <a:rPr lang="ru-RU" sz="22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маълумот-ларни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2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маълум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2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бўлганлар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2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билан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2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боғлаш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</a:p>
                    <a:p>
                      <a:pPr algn="just">
                        <a:tabLst>
                          <a:tab pos="176213" algn="l"/>
                          <a:tab pos="354013" algn="l"/>
                        </a:tabLst>
                      </a:pP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</a:t>
                      </a:r>
                      <a:r>
                        <a:rPr lang="ru-RU" sz="22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Талабаларни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фа-</a:t>
                      </a:r>
                      <a:r>
                        <a:rPr lang="ru-RU" sz="22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оллаштириш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</a:p>
                    <a:p>
                      <a:pPr algn="just">
                        <a:tabLst>
                          <a:tab pos="176213" algn="l"/>
                          <a:tab pos="354013" algn="l"/>
                        </a:tabLst>
                      </a:pP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 </a:t>
                      </a:r>
                      <a:r>
                        <a:rPr lang="ru-RU" sz="22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Таклиф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2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этилган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2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мавзуни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2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кўриб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2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чиқишга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2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қизиқиш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2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туғдирилади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2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ва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2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мақсад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2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аниқланади</a:t>
                      </a:r>
                      <a:r>
                        <a:rPr lang="ru-RU" sz="2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265113" algn="l"/>
                        </a:tabLst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Чақириқ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босқичида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яратилган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қизиқиш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ва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ҳаракатланиш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инерциясини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фаолликни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қўллаб-қўвватлаш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</a:p>
                    <a:p>
                      <a:pPr algn="just">
                        <a:tabLst>
                          <a:tab pos="265113" algn="l"/>
                        </a:tabLst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Талабаларда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ўз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тушинишини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куза-тишга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доир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интилиш-ларини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қўллаш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</a:p>
                    <a:p>
                      <a:pPr algn="just">
                        <a:tabLst>
                          <a:tab pos="265113" algn="l"/>
                        </a:tabLst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 Янги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ўқув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материа-лининг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тушунилишига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эришиш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</a:p>
                    <a:p>
                      <a:pPr algn="just">
                        <a:tabLst>
                          <a:tab pos="265113" algn="l"/>
                        </a:tabLst>
                      </a:pP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Талабалар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янги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фикр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ва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ахборотларни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ўз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сўзлари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билан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ифодалашга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ҳаракат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қилиб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кўришлари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керак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Тушунганларни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ўз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сўзлари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билан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ифодалаб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қайта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тузганда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шахсий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англанган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контекст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юзага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келади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z-Cyrl-UZ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 Жонли фикрлар алмашинувига</a:t>
                      </a:r>
                      <a:r>
                        <a:rPr lang="uz-Cyrl-UZ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эришилади.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323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156</TotalTime>
  <Words>1074</Words>
  <Application>Microsoft Office PowerPoint</Application>
  <PresentationFormat>Экран (4:3)</PresentationFormat>
  <Paragraphs>122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Кнопка</vt:lpstr>
      <vt:lpstr>ТАНҚИДИЙ ФИКРЛАШИНИ РИВОЖЛАНТИРИШ ТЕХНОЛОГИЯСИ</vt:lpstr>
      <vt:lpstr>РЕЖА</vt:lpstr>
      <vt:lpstr>АДАБИЁТЛАР</vt:lpstr>
      <vt:lpstr>Мотивация босқичи</vt:lpstr>
      <vt:lpstr>Танқидий фикрлашни ривожлантиришга таъсир этувчи ақлий фаолият кўникмалари</vt:lpstr>
      <vt:lpstr>“Танқидий фикрлаш” тушунчаси</vt:lpstr>
      <vt:lpstr>Танқидий фикрлашни ривожлантириш шарт-шароитлари</vt:lpstr>
      <vt:lpstr>Танқидий фикрлашнинг  элементлари </vt:lpstr>
      <vt:lpstr>Танқидий фикрлашни ривожлантириш босқичлари</vt:lpstr>
      <vt:lpstr>Танқидий фикрлашни ривожлантириш стратегиялари</vt:lpstr>
      <vt:lpstr>Қуйида келтирилган методлар билан танишинг ва қайси гуруҳга киришига қараб, оғзаки, кўргазмали ва амалий методларга таснифланг.</vt:lpstr>
      <vt:lpstr>Қуйида келтирилган тушунчалар билан танишинг ва улар асосида матн тузинг</vt:lpstr>
      <vt:lpstr>Қуйидаги саволлар билан танишинг ва юқорида баён этилган фикрлар асосида жавоб ёзинг </vt:lpstr>
      <vt:lpstr>Топшириқ</vt:lpstr>
      <vt:lpstr>Қуйида келтирилган жадвал билан танишинг ва ўз билимингизга асосланиб уни тўлдиринг.</vt:lpstr>
      <vt:lpstr>Т-чизма график органайзери</vt:lpstr>
      <vt:lpstr>Икки қисмли кундаликлар</vt:lpstr>
      <vt:lpstr>ЭЪТИБОРЛАРИНГИЗ УЧУН РАҲМАТ!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ТАЪЛИМ ЖАРАЁНИДА ИНТЕРФАОЛ МЕТОДЛАРДАН ФОЙДАЛАНИШ: АФЗАЛЛИКЛАРИ ВА ИМКОНИЯТЛАРИ</dc:title>
  <dc:creator>User</dc:creator>
  <cp:lastModifiedBy>User</cp:lastModifiedBy>
  <cp:revision>23</cp:revision>
  <dcterms:created xsi:type="dcterms:W3CDTF">2015-01-21T05:46:40Z</dcterms:created>
  <dcterms:modified xsi:type="dcterms:W3CDTF">2015-07-30T15:17:55Z</dcterms:modified>
</cp:coreProperties>
</file>